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>
      <p:cViewPr varScale="1">
        <p:scale>
          <a:sx n="104" d="100"/>
          <a:sy n="104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413CE-199F-5C4C-CAC4-5619B24FB0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7F37B8-2758-31B5-487D-9CA50164B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8A320-58F1-1D35-E6C5-8C021B9BB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D3169-7A26-5904-89A4-455684C2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1A566-B90A-7674-4E3C-5B5D15016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818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33247-BF4B-9D20-BE44-C0350009D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3A0F6-4FA2-BE3A-CAE4-E3671F9D73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C6C2F-F393-1159-2051-B454522CC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03125-CC79-F6A8-F8EF-D876A9C4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2A208-0EAD-5F54-F74C-97F3750CF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29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4541D2-B884-F548-4E43-D9CB0948E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BA69C-30A1-81EC-74A9-D78347E05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A4754-1552-A34E-068A-0409828D7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95AE7-B50B-659D-2C6A-D065BF7D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D092A-3AE0-0ED1-1DCB-784DB0411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205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E5C19-DD6C-D90C-68A2-1DAB9DCAF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073A0-2D86-FB28-BFEC-6051E002D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29B2C-08EC-C459-4932-2329A5801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81C12-E541-B691-1EAF-CE9D5A4B4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8411D-59E5-8CA2-2231-1CC0A6224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6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F2F9F-BA1C-CE71-79D0-6A7F7C18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E091B-11F8-9EAF-6E89-ECE803AFE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86F42-97E4-0689-81A1-1D9784CC6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5918C-B563-724C-B594-ADEB24BD5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0F519-B1AE-0BA6-7063-14538B63B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84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EEC00-4486-14CD-5D37-FA799C27E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16C1-F5FC-1DB1-6314-794867028A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7C99C-6A76-5C8F-3C29-E85B348B6E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E73EC-4159-DC0E-DED4-D3C662655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965473-444A-C44E-40A2-3DD7D6EBB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E61AA-ABF2-05F1-EFBD-63587AC61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91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97C70-C698-4C02-CEE2-65332CF19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B5DF89-2387-FC1E-C9A7-7C443E2E2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436BD-1FC5-8C8A-7C10-49BBC2512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411DA-2E1F-C5D9-AD2B-F0D0621314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651BBA-3BB0-B565-C209-4FA4208B71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587074-9548-E026-180E-3DD988DB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82A91D-2B59-0E7B-4296-D26416107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55D94F-6859-3CD6-7222-C2FCD578D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15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5EC73-B181-25D4-CECD-EBC164C3F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F7DFE0-8443-6956-1682-EABB3DE27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D03B0-425D-247F-A6CD-D6B4CB1D3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48D0F-72A5-8166-93D7-080BE0157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789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834581-EF2A-EF49-AD96-4C7E061DC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AD6A9B-D746-B318-EA64-18637AD25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4F8C7A-13F6-9C7B-B297-C691783AF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941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D5E32-9043-1455-5586-138E03B4D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19879-DA68-8F54-A539-89B12C5DF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66BA1E-B926-735A-792F-E888716A4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D83D9-4B78-DDF6-CD66-2569DFE7C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FA66DB-1A8C-C532-BEA4-2E3AF9F8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8E2E9F-623E-F36F-3398-0A9675C6A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466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2B0AA-71AB-BE6E-B888-1DCA35B05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50EF76-2524-0EF6-B287-9CCB182990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98787F-F323-ECF3-46D0-81B673F08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0230A-9327-5694-80A0-110D00440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F2A371-8873-D62F-1F89-38CF2644D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B87769-7B20-3082-0CAF-BA075B961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286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2EFB9D-3A19-4370-CFDC-94244C7C2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12106-62C8-32BD-9808-A5973E6A2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FFD6C-B610-69F6-75C0-6FFB10DBD2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001D9-67AF-8748-9021-5C02F41083AB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C5EA0-2596-DB2A-7E62-77CAD7D530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D6F81-F37E-A639-6AE8-F44669525A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91D5C-5257-6A4B-BDB9-47E454FB1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64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0BD9F-69C0-6634-224B-39B0CDB171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Risk for 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8A44E-43A0-F241-6943-DBDA16DCCC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21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43857-DF35-D99D-618B-F9D62B7CB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to estimate any of the biomarker (mostly net becomes zero)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AF999-4FB6-47EE-6CA2-E9E4F7F46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****** nothing much to show</a:t>
            </a:r>
          </a:p>
        </p:txBody>
      </p:sp>
    </p:spTree>
    <p:extLst>
      <p:ext uri="{BB962C8B-B14F-4D97-AF65-F5344CB8AC3E}">
        <p14:creationId xmlns:p14="http://schemas.microsoft.com/office/powerpoint/2010/main" val="3453061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387DB-B6FA-1D2B-BCE5-FE48804BC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02F724-D36C-9A70-33A7-02D516E459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 </a:t>
                </a:r>
              </a:p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𝑅</m:t>
                    </m:r>
                    <m:d>
                      <m:d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+ 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+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𝑓</m:t>
                    </m:r>
                    <m:d>
                      <m:d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+ 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𝑟</m:t>
                        </m:r>
                      </m:sub>
                    </m:sSub>
                  </m:oMath>
                </a14:m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1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𝑅</m:t>
                    </m:r>
                    <m:d>
                      <m:d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=</m:t>
                    </m:r>
                    <m:r>
                      <m:rPr>
                        <m:sty m:val="p"/>
                      </m:rP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log</m:t>
                    </m:r>
                    <m: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⁡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f>
                      <m:f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b>
                            </m:s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=1</m:t>
                            </m:r>
                          </m:e>
                        </m:d>
                      </m:num>
                      <m:den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1−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b>
                            </m:s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=1</m:t>
                            </m:r>
                          </m:e>
                        </m:d>
                      </m:den>
                    </m:f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accPr>
                      <m:e>
                        <m:d>
                          <m:d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</m:acc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 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𝑎𝑟𝑔𝑚𝑖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𝑛</m:t>
                        </m:r>
                      </m:e>
                      <m:sub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𝑙</m:t>
                    </m:r>
                    <m:d>
                      <m:d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𝑦</m:t>
                        </m:r>
                      </m:e>
                    </m:d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+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𝜆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γ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,…,</m:t>
                                </m:r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 </m:t>
                    </m:r>
                  </m:oMath>
                </a14:m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1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𝑙</m:t>
                    </m:r>
                    <m:d>
                      <m:d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</m:acc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d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den>
                    </m:f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∑</m:t>
                    </m:r>
                    <m:d>
                      <m:d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m:rPr>
                        <m:sty m:val="p"/>
                      </m:rP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⁡(1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y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i</m:t>
                            </m:r>
                          </m:sub>
                        </m:sSub>
                      </m:e>
                    </m:acc>
                    <m: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sty m:val="p"/>
                      </m:rP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en-US" sz="18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⁡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(1−</m:t>
                    </m:r>
                    <m:acc>
                      <m:accPr>
                        <m:chr m:val="̂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𝑌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=(</m:t>
                    </m:r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…, </m:t>
                    </m:r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effectLst/>
                  </a:rPr>
                  <a:t> 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02F724-D36C-9A70-33A7-02D516E459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83" t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7554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23C8E-EF5C-F51D-1A20-F855E50AD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A76DEE-D544-2D52-3EDF-9977F3FC02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</m:acc>
                    <m:d>
                      <m:d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0</m:t>
                            </m:r>
                          </m:sub>
                        </m:sSub>
                      </m:e>
                    </m:acc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 </m:t>
                    </m:r>
                    <m:acc>
                      <m:accPr>
                        <m:chr m:val="̂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acc>
                    <m:sSup>
                      <m:sSup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p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 </m:t>
                    </m:r>
                    <m:acc>
                      <m:accPr>
                        <m:chr m:val="̂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acc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)+…+ </m:t>
                    </m:r>
                    <m:acc>
                      <m:accPr>
                        <m:chr m:val="̂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acc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effectLst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1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𝑝</m:t>
                    </m:r>
                    <m:d>
                      <m:d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𝑡</m:t>
                            </m:r>
                          </m:sub>
                          <m:sup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∗</m:t>
                            </m:r>
                          </m:sup>
                        </m:sSubSup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=1</m:t>
                        </m:r>
                      </m:e>
                    </m:d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18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exp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𝑅</m:t>
                            </m:r>
                          </m:e>
                        </m:acc>
                        <m:d>
                          <m:d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𝑋</m:t>
                                </m:r>
                              </m:e>
                              <m:sup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∗</m:t>
                                </m:r>
                              </m:sup>
                            </m:sSup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 </m:t>
                            </m:r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en-US" sz="18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exp</m:t>
                        </m:r>
                        <m:r>
                          <a:rPr lang="en-US" sz="18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⁡</m:t>
                        </m:r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𝑅</m:t>
                            </m:r>
                          </m:e>
                        </m:acc>
                        <m:d>
                          <m:d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𝑋</m:t>
                                </m:r>
                              </m:e>
                              <m:sup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∗</m:t>
                                </m:r>
                              </m:sup>
                            </m:sSup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 </m:t>
                            </m:r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r>
                  <a:rPr lang="en-US" dirty="0"/>
                  <a:t>To tune for hyperparameters we use average AUC across </a:t>
                </a:r>
                <a:r>
                  <a:rPr lang="en-US" dirty="0" err="1"/>
                  <a:t>nfold</a:t>
                </a:r>
                <a:r>
                  <a:rPr lang="en-US" dirty="0"/>
                  <a:t> = 10,100 Stratified Cross-Validation. For each fixed gamma,  adjusting lambda as minimizer or maximizer of likelihood in train set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A76DEE-D544-2D52-3EDF-9977F3FC02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7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13625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3B2F6-1ACB-1DC1-360E-914049B01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with 85 subjects (22 </a:t>
            </a:r>
            <a:r>
              <a:rPr lang="en-US" dirty="0" err="1"/>
              <a:t>mci+ad</a:t>
            </a:r>
            <a:r>
              <a:rPr lang="en-US" dirty="0"/>
              <a:t>)</a:t>
            </a:r>
          </a:p>
        </p:txBody>
      </p:sp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C56C50BE-A424-EF4F-5CBC-BEB919199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180" y="2257896"/>
            <a:ext cx="4906820" cy="3462826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F5BCA3A-2CE2-0861-2589-F771C1C628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684688"/>
              </p:ext>
            </p:extLst>
          </p:nvPr>
        </p:nvGraphicFramePr>
        <p:xfrm>
          <a:off x="7297041" y="1522936"/>
          <a:ext cx="3497340" cy="4646719"/>
        </p:xfrm>
        <a:graphic>
          <a:graphicData uri="http://schemas.openxmlformats.org/drawingml/2006/table">
            <a:tbl>
              <a:tblPr firstRow="1" firstCol="1" bandRow="1"/>
              <a:tblGrid>
                <a:gridCol w="509627">
                  <a:extLst>
                    <a:ext uri="{9D8B030D-6E8A-4147-A177-3AD203B41FA5}">
                      <a16:colId xmlns:a16="http://schemas.microsoft.com/office/drawing/2014/main" val="2303631896"/>
                    </a:ext>
                  </a:extLst>
                </a:gridCol>
                <a:gridCol w="336249">
                  <a:extLst>
                    <a:ext uri="{9D8B030D-6E8A-4147-A177-3AD203B41FA5}">
                      <a16:colId xmlns:a16="http://schemas.microsoft.com/office/drawing/2014/main" val="3130305491"/>
                    </a:ext>
                  </a:extLst>
                </a:gridCol>
                <a:gridCol w="1544644">
                  <a:extLst>
                    <a:ext uri="{9D8B030D-6E8A-4147-A177-3AD203B41FA5}">
                      <a16:colId xmlns:a16="http://schemas.microsoft.com/office/drawing/2014/main" val="229622843"/>
                    </a:ext>
                  </a:extLst>
                </a:gridCol>
                <a:gridCol w="477754">
                  <a:extLst>
                    <a:ext uri="{9D8B030D-6E8A-4147-A177-3AD203B41FA5}">
                      <a16:colId xmlns:a16="http://schemas.microsoft.com/office/drawing/2014/main" val="2060134591"/>
                    </a:ext>
                  </a:extLst>
                </a:gridCol>
                <a:gridCol w="629066">
                  <a:extLst>
                    <a:ext uri="{9D8B030D-6E8A-4147-A177-3AD203B41FA5}">
                      <a16:colId xmlns:a16="http://schemas.microsoft.com/office/drawing/2014/main" val="800427582"/>
                    </a:ext>
                  </a:extLst>
                </a:gridCol>
              </a:tblGrid>
              <a:tr h="22682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SubNetwork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Region Number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Region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SubNetwork Weight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SubNetwork Average of reduced sum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01745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5, 7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Pallidum, Left Amygdala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0.0034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0.0034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2312754"/>
                  </a:ext>
                </a:extLst>
              </a:tr>
              <a:tr h="22682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1, 15, 43, 63, 82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Cerebellum-Cortex, Right Amygdala</a:t>
                      </a: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, Left superiorfrontal, Right medialorbitofrontal, Right temporalpole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0.0310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0.0310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1435813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8, 26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Accumbens-area, Left lateraloccipital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0.0039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0.0039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5204609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32, 37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paracentral, Left postcentral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-0.0004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0.0004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650894"/>
                  </a:ext>
                </a:extLst>
              </a:tr>
              <a:tr h="22682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13, 60, 39, 74, 77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Right Pallidum, Right lateraloccipital, Left precentral, Right precuneus, Right superiorfrontal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682691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34, 45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parsorbitalis, Left superiortemporal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-0.0031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0.0031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853473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25, 50, 76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isthmuscingulate, Left insula, Right rostralmiddlefrontal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0.0051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0.0364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9460601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20, 54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cuneus, Right cuneus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0.0049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0.0049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0534806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3, 56, 57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Caudate, Right fusiform, Right inferiorparietal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-0.1575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0.1575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523550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40, 61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precuneus, Right lateralorbitofrontal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-0.0050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0.0050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3532107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64, 65, 70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Right middletemporal, Right parahippocampal, Right pericalcarine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0.0045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0.0045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8604916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71, 73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Right postcentral, Right precentral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0.0004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0.0004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8343688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6, 75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Left Hippocampus, Right rostralanteriorcingulate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-0.0255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0.0255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50677"/>
                  </a:ext>
                </a:extLst>
              </a:tr>
              <a:tr h="18901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58, 78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Right inferiortemporal, Right superiorparietal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0.0004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5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0.0004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9427364"/>
                  </a:ext>
                </a:extLst>
              </a:tr>
            </a:tbl>
          </a:graphicData>
        </a:graphic>
      </p:graphicFrame>
      <p:sp>
        <p:nvSpPr>
          <p:cNvPr id="11" name="Rectangle 3">
            <a:extLst>
              <a:ext uri="{FF2B5EF4-FFF2-40B4-BE49-F238E27FC236}">
                <a16:creationId xmlns:a16="http://schemas.microsoft.com/office/drawing/2014/main" id="{913F6A78-7693-93DE-AB71-8A9600AA00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7041" y="1523730"/>
            <a:ext cx="6724980" cy="45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822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9C88C-42D7-C124-225D-00E41F6DA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0FDB47-E0A9-BEDC-2B0F-E017734D7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1067"/>
            <a:ext cx="3904602" cy="3037320"/>
          </a:xfrm>
        </p:spPr>
      </p:pic>
      <p:pic>
        <p:nvPicPr>
          <p:cNvPr id="7" name="Picture 6" descr="A close-up of a brain&#10;&#10;Description automatically generated">
            <a:extLst>
              <a:ext uri="{FF2B5EF4-FFF2-40B4-BE49-F238E27FC236}">
                <a16:creationId xmlns:a16="http://schemas.microsoft.com/office/drawing/2014/main" id="{F0527E35-FAA3-5CCB-E026-570AF3C64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823" y="1919415"/>
            <a:ext cx="5414977" cy="457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91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D750F-0763-1B47-6330-157592D0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area under the curve is 1, and the confusion matrix on the final regression shows a promising result of Sensitivity = 1.0000  and   Specificity= 1.0000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35B03C50-6D53-4DAA-5549-870CF81E5A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9886" y="1998619"/>
            <a:ext cx="2692444" cy="4351338"/>
          </a:xfrm>
        </p:spPr>
      </p:pic>
    </p:spTree>
    <p:extLst>
      <p:ext uri="{BB962C8B-B14F-4D97-AF65-F5344CB8AC3E}">
        <p14:creationId xmlns:p14="http://schemas.microsoft.com/office/powerpoint/2010/main" val="1131181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6801C-8887-0CFD-F04F-F625DF772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Biomarkers </a:t>
            </a:r>
          </a:p>
        </p:txBody>
      </p:sp>
      <p:pic>
        <p:nvPicPr>
          <p:cNvPr id="5" name="Content Placeholder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A0D07B5E-3AB2-827A-24B3-CDAAAD627F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770" y="1578496"/>
            <a:ext cx="3651176" cy="4914379"/>
          </a:xfrm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E52B629F-21FD-CA55-78C3-E0925C222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7975" y="1690688"/>
            <a:ext cx="3523020" cy="4853196"/>
          </a:xfrm>
          <a:prstGeom prst="rect">
            <a:avLst/>
          </a:prstGeom>
        </p:spPr>
      </p:pic>
      <p:pic>
        <p:nvPicPr>
          <p:cNvPr id="9" name="Picture 8" descr="A graph of 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81843AF8-9660-F54D-B936-227502A4FB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9151" y="1609388"/>
            <a:ext cx="3832484" cy="527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748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9D99B-009F-AFA7-0D95-D23AE058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F6FC030D-8991-EAF4-86FB-7E5CAF9AA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119" y="1037582"/>
            <a:ext cx="3960092" cy="5455293"/>
          </a:xfrm>
        </p:spPr>
      </p:pic>
      <p:pic>
        <p:nvPicPr>
          <p:cNvPr id="7" name="Picture 6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39570C72-A5F2-34E8-A153-53C5B1FA2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072" y="805301"/>
            <a:ext cx="4474490" cy="616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639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40B49-174B-D12A-04BE-3579F4673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biomarkers (TTAU, PTAU, Ab40, AB42, </a:t>
            </a:r>
            <a:r>
              <a:rPr lang="en-US" dirty="0" err="1"/>
              <a:t>Abprop</a:t>
            </a:r>
            <a:r>
              <a:rPr lang="en-US" dirty="0"/>
              <a:t>, NFL)</a:t>
            </a:r>
          </a:p>
        </p:txBody>
      </p:sp>
      <p:pic>
        <p:nvPicPr>
          <p:cNvPr id="5" name="Content Placeholder 4" descr="A graph of a graph&#10;&#10;Description automatically generated">
            <a:extLst>
              <a:ext uri="{FF2B5EF4-FFF2-40B4-BE49-F238E27FC236}">
                <a16:creationId xmlns:a16="http://schemas.microsoft.com/office/drawing/2014/main" id="{806E73FC-7A89-06E5-17FF-D1A86C414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3066" y="1825625"/>
            <a:ext cx="6125868" cy="4351338"/>
          </a:xfrm>
        </p:spPr>
      </p:pic>
    </p:spTree>
    <p:extLst>
      <p:ext uri="{BB962C8B-B14F-4D97-AF65-F5344CB8AC3E}">
        <p14:creationId xmlns:p14="http://schemas.microsoft.com/office/powerpoint/2010/main" val="2991132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411</Words>
  <Application>Microsoft Macintosh PowerPoint</Application>
  <PresentationFormat>Widescreen</PresentationFormat>
  <Paragraphs>93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Times New Roman</vt:lpstr>
      <vt:lpstr>Office Theme</vt:lpstr>
      <vt:lpstr>Risk for AD</vt:lpstr>
      <vt:lpstr>model</vt:lpstr>
      <vt:lpstr>estimation</vt:lpstr>
      <vt:lpstr>Results with 85 subjects (22 mci+ad)</vt:lpstr>
      <vt:lpstr>network results</vt:lpstr>
      <vt:lpstr>The area under the curve is 1, and the confusion matrix on the final regression shows a promising result of Sensitivity = 1.0000  and   Specificity= 1.0000 </vt:lpstr>
      <vt:lpstr>Biomarkers </vt:lpstr>
      <vt:lpstr>PowerPoint Presentation</vt:lpstr>
      <vt:lpstr>Adding biomarkers (TTAU, PTAU, Ab40, AB42, Abprop, NFL)</vt:lpstr>
      <vt:lpstr>Regression to estimate any of the biomarker (mostly net becomes zero)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Risk for AD</dc:title>
  <dc:creator>Ali Mahzarnia, Ph.D.</dc:creator>
  <cp:lastModifiedBy>Ali Mahzarnia, Ph.D.</cp:lastModifiedBy>
  <cp:revision>4</cp:revision>
  <dcterms:created xsi:type="dcterms:W3CDTF">2024-01-10T14:46:33Z</dcterms:created>
  <dcterms:modified xsi:type="dcterms:W3CDTF">2024-01-10T14:59:04Z</dcterms:modified>
</cp:coreProperties>
</file>

<file path=docProps/thumbnail.jpeg>
</file>